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312" r:id="rId2"/>
    <p:sldId id="313" r:id="rId3"/>
    <p:sldId id="314" r:id="rId4"/>
    <p:sldId id="315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 autoAdjust="0"/>
    <p:restoredTop sz="80667" autoAdjust="0"/>
  </p:normalViewPr>
  <p:slideViewPr>
    <p:cSldViewPr>
      <p:cViewPr varScale="1">
        <p:scale>
          <a:sx n="73" d="100"/>
          <a:sy n="73" d="100"/>
        </p:scale>
        <p:origin x="15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A9114-72B5-4526-810B-F922FA36014D}" type="datetimeFigureOut">
              <a:rPr lang="it-IT" smtClean="0"/>
              <a:pPr/>
              <a:t>01/11/2017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B6EEC-A2A6-4069-9A01-0B14F40CBB0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996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6CE4-37A4-4BC1-A974-D178B5239042}" type="datetimeFigureOut">
              <a:rPr lang="it-IT" smtClean="0"/>
              <a:pPr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649C-6FBA-4745-9A12-2FB1B77E58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6CE4-37A4-4BC1-A974-D178B5239042}" type="datetimeFigureOut">
              <a:rPr lang="it-IT" smtClean="0"/>
              <a:pPr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649C-6FBA-4745-9A12-2FB1B77E58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6CE4-37A4-4BC1-A974-D178B5239042}" type="datetimeFigureOut">
              <a:rPr lang="it-IT" smtClean="0"/>
              <a:pPr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649C-6FBA-4745-9A12-2FB1B77E58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6CE4-37A4-4BC1-A974-D178B5239042}" type="datetimeFigureOut">
              <a:rPr lang="it-IT" smtClean="0"/>
              <a:pPr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649C-6FBA-4745-9A12-2FB1B77E58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6CE4-37A4-4BC1-A974-D178B5239042}" type="datetimeFigureOut">
              <a:rPr lang="it-IT" smtClean="0"/>
              <a:pPr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649C-6FBA-4745-9A12-2FB1B77E58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6CE4-37A4-4BC1-A974-D178B5239042}" type="datetimeFigureOut">
              <a:rPr lang="it-IT" smtClean="0"/>
              <a:pPr/>
              <a:t>01/11/2017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649C-6FBA-4745-9A12-2FB1B77E58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6CE4-37A4-4BC1-A974-D178B5239042}" type="datetimeFigureOut">
              <a:rPr lang="it-IT" smtClean="0"/>
              <a:pPr/>
              <a:t>01/11/2017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649C-6FBA-4745-9A12-2FB1B77E58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6CE4-37A4-4BC1-A974-D178B5239042}" type="datetimeFigureOut">
              <a:rPr lang="it-IT" smtClean="0"/>
              <a:pPr/>
              <a:t>01/11/2017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649C-6FBA-4745-9A12-2FB1B77E58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6CE4-37A4-4BC1-A974-D178B5239042}" type="datetimeFigureOut">
              <a:rPr lang="it-IT" smtClean="0"/>
              <a:pPr/>
              <a:t>01/11/2017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649C-6FBA-4745-9A12-2FB1B77E58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6CE4-37A4-4BC1-A974-D178B5239042}" type="datetimeFigureOut">
              <a:rPr lang="it-IT" smtClean="0"/>
              <a:pPr/>
              <a:t>01/11/2017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649C-6FBA-4745-9A12-2FB1B77E58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6CE4-37A4-4BC1-A974-D178B5239042}" type="datetimeFigureOut">
              <a:rPr lang="it-IT" smtClean="0"/>
              <a:pPr/>
              <a:t>01/11/2017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649C-6FBA-4745-9A12-2FB1B77E58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56CE4-37A4-4BC1-A974-D178B5239042}" type="datetimeFigureOut">
              <a:rPr lang="it-IT" smtClean="0"/>
              <a:pPr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C649C-6FBA-4745-9A12-2FB1B77E58D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2286015"/>
          </a:xfrm>
        </p:spPr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REFERENTE </a:t>
            </a:r>
            <a:br>
              <a:rPr lang="it-IT" b="1" dirty="0" smtClean="0">
                <a:solidFill>
                  <a:srgbClr val="0070C0"/>
                </a:solidFill>
              </a:rPr>
            </a:br>
            <a:r>
              <a:rPr lang="it-IT" b="1" dirty="0" smtClean="0">
                <a:solidFill>
                  <a:srgbClr val="0070C0"/>
                </a:solidFill>
              </a:rPr>
              <a:t>Prof.ssa Maria Rita Farina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14348" y="3071810"/>
            <a:ext cx="7786742" cy="3429024"/>
          </a:xfrm>
        </p:spPr>
        <p:txBody>
          <a:bodyPr>
            <a:normAutofit/>
          </a:bodyPr>
          <a:lstStyle/>
          <a:p>
            <a:endParaRPr lang="it-IT" sz="3600" dirty="0" smtClean="0">
              <a:solidFill>
                <a:srgbClr val="FF0000"/>
              </a:solidFill>
            </a:endParaRPr>
          </a:p>
          <a:p>
            <a:endParaRPr lang="it-IT" sz="3600" dirty="0" smtClean="0">
              <a:solidFill>
                <a:srgbClr val="FF0000"/>
              </a:solidFill>
            </a:endParaRPr>
          </a:p>
          <a:p>
            <a:r>
              <a:rPr lang="it-IT" sz="3600" dirty="0" smtClean="0">
                <a:solidFill>
                  <a:srgbClr val="FF0000"/>
                </a:solidFill>
              </a:rPr>
              <a:t> Corso di allineamento Scuola - Università </a:t>
            </a:r>
            <a:endParaRPr lang="it-IT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1857387"/>
          </a:xfrm>
        </p:spPr>
        <p:txBody>
          <a:bodyPr/>
          <a:lstStyle/>
          <a:p>
            <a:r>
              <a:rPr lang="it-IT" dirty="0" smtClean="0"/>
              <a:t>DESTINATARI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42910" y="2928934"/>
            <a:ext cx="7572428" cy="3286148"/>
          </a:xfrm>
        </p:spPr>
        <p:txBody>
          <a:bodyPr>
            <a:normAutofit/>
          </a:bodyPr>
          <a:lstStyle/>
          <a:p>
            <a:r>
              <a:rPr lang="it-IT" sz="4000" dirty="0" smtClean="0">
                <a:solidFill>
                  <a:srgbClr val="FF0000"/>
                </a:solidFill>
              </a:rPr>
              <a:t>Studenti delle Classi Quarte</a:t>
            </a:r>
          </a:p>
          <a:p>
            <a:endParaRPr lang="it-IT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Descrizione sintetica attività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it-IT" sz="6400" b="1" dirty="0"/>
              <a:t>Il corso di allineamento è rivolto in maniera particolare agli studenti che hanno intenzione di proseguire gli studi al termine del percorso scolastico.</a:t>
            </a:r>
            <a:endParaRPr lang="it-IT" sz="6400" dirty="0"/>
          </a:p>
          <a:p>
            <a:pPr lvl="0"/>
            <a:r>
              <a:rPr lang="it-IT" sz="6400" b="1" dirty="0"/>
              <a:t>Ha l’obiettivo di allineare la preparazione degli studenti in uscita dalla scuola alla preparazione richiesta per l’iscrizione ai corsi di studio universitari.</a:t>
            </a:r>
            <a:endParaRPr lang="it-IT" sz="6400" dirty="0"/>
          </a:p>
          <a:p>
            <a:pPr lvl="0"/>
            <a:r>
              <a:rPr lang="it-IT" sz="6400" b="1" dirty="0"/>
              <a:t> E’ un’attività di potenziamento in vista della preparazione per il superamento dei test di accesso all’università.  </a:t>
            </a:r>
            <a:endParaRPr lang="it-IT" sz="6400" dirty="0"/>
          </a:p>
          <a:p>
            <a:pPr lvl="0"/>
            <a:r>
              <a:rPr lang="it-IT" sz="6400" b="1" dirty="0"/>
              <a:t>Il corso punta prevalentemente a far acquisire ai ragazzi i cosiddetti </a:t>
            </a:r>
            <a:r>
              <a:rPr lang="it-IT" sz="6400" b="1" dirty="0" err="1"/>
              <a:t>saperi</a:t>
            </a:r>
            <a:r>
              <a:rPr lang="it-IT" sz="6400" b="1" dirty="0"/>
              <a:t> minimi, cioè quei </a:t>
            </a:r>
            <a:r>
              <a:rPr lang="it-IT" sz="6400" b="1" dirty="0" err="1"/>
              <a:t>saperi</a:t>
            </a:r>
            <a:r>
              <a:rPr lang="it-IT" sz="6400" b="1" dirty="0"/>
              <a:t> essenziali imprescindibili  che consentano loro di affrontare con successo gli studi universitari. </a:t>
            </a:r>
            <a:endParaRPr lang="it-IT" sz="6400" dirty="0"/>
          </a:p>
          <a:p>
            <a:pPr lvl="0"/>
            <a:r>
              <a:rPr lang="it-IT" sz="6400" b="1" dirty="0"/>
              <a:t>Il percorso è stato organizzato e realizzato dai docenti della scuola, ha avuto un carattere di trasversalità - sono stati coinvolti docenti dell’area umanistica e docenti dell’area scientifica- e ci si è avvalsi   della collaborazione di docenti universitari. </a:t>
            </a:r>
            <a:endParaRPr lang="it-IT" sz="6400" dirty="0"/>
          </a:p>
          <a:p>
            <a:pPr lvl="0"/>
            <a:r>
              <a:rPr lang="it-IT" sz="6400" b="1" dirty="0" smtClean="0"/>
              <a:t>Nella </a:t>
            </a:r>
            <a:r>
              <a:rPr lang="it-IT" sz="6400" b="1" dirty="0"/>
              <a:t>prima fase si è puntato prevalentemente sulla effettuazione di lavori inerenti alla comprensione dei testi.</a:t>
            </a:r>
            <a:endParaRPr lang="it-IT" sz="6400" dirty="0"/>
          </a:p>
          <a:p>
            <a:pPr lvl="0"/>
            <a:r>
              <a:rPr lang="it-IT" sz="6400" b="1" dirty="0"/>
              <a:t> In prima battuta è stato somministrato un questionario sulle abitudini di lettura degli studenti; sono seguite una discussione e una riflessione sulle risposte date e sulle principali difficoltà incontrate in fase di comprensione. </a:t>
            </a:r>
            <a:endParaRPr lang="it-IT" sz="6400" dirty="0"/>
          </a:p>
          <a:p>
            <a:pPr lvl="0"/>
            <a:r>
              <a:rPr lang="it-IT" sz="6400" b="1" dirty="0"/>
              <a:t>Gli studenti si sono esercitati sulla comprensione di diverse tipologie di testi. </a:t>
            </a:r>
            <a:endParaRPr lang="it-IT" sz="6400" dirty="0"/>
          </a:p>
          <a:p>
            <a:pPr lvl="0"/>
            <a:r>
              <a:rPr lang="it-IT" sz="6400" b="1" dirty="0"/>
              <a:t>Il corso ha avuto un assetto laboratoriale con piccoli gruppi.</a:t>
            </a:r>
            <a:endParaRPr lang="it-IT" sz="6400" dirty="0"/>
          </a:p>
          <a:p>
            <a:pPr lvl="0"/>
            <a:r>
              <a:rPr lang="it-IT" sz="6400" b="1" dirty="0"/>
              <a:t>Sono </a:t>
            </a:r>
            <a:r>
              <a:rPr lang="it-IT" sz="6400" b="1" dirty="0" smtClean="0"/>
              <a:t>state </a:t>
            </a:r>
            <a:r>
              <a:rPr lang="it-IT" sz="6400" b="1" dirty="0"/>
              <a:t>effettuate sui testi proposti attività di comprensione e di analisi, seguite da momenti di confronto nei quali gli alunni sono stati avviati alla riflessione sulle difficoltà incontrate e si sono fornite strategie atte a superarle.</a:t>
            </a:r>
            <a:endParaRPr lang="it-IT" sz="6400" dirty="0"/>
          </a:p>
          <a:p>
            <a:pPr marL="0" indent="0">
              <a:buNone/>
            </a:pPr>
            <a:endParaRPr lang="it-IT" sz="47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RISULTATI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Gli studenti 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 hanno preso consapevolezza delle loro modalità di lettura e delle strategie messe in atto nel processo della comprensione, individuandone i punti di forza e le criticità; 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 hanno acquisito nuove strategie nella comprensione di testi di varia tipologia.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1323</TotalTime>
  <Words>313</Words>
  <Application>Microsoft Office PowerPoint</Application>
  <PresentationFormat>Presentazione su schermo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Tema di Office</vt:lpstr>
      <vt:lpstr>REFERENTE  Prof.ssa Maria Rita Farina</vt:lpstr>
      <vt:lpstr>DESTINATARI</vt:lpstr>
      <vt:lpstr>Descrizione sintetica attività</vt:lpstr>
      <vt:lpstr>RISULTATI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LICEO DANILO DOLCI</dc:title>
  <dc:creator>Mariuccia</dc:creator>
  <cp:lastModifiedBy>Giupag</cp:lastModifiedBy>
  <cp:revision>81</cp:revision>
  <dcterms:created xsi:type="dcterms:W3CDTF">2017-06-12T17:13:06Z</dcterms:created>
  <dcterms:modified xsi:type="dcterms:W3CDTF">2017-11-01T05:35:40Z</dcterms:modified>
</cp:coreProperties>
</file>